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1430000"/>
  <p:notesSz cx="6858000" cy="9144000"/>
  <p:defaultTextStyle>
    <a:defPPr>
      <a:defRPr lang="en-US"/>
    </a:defPPr>
    <a:lvl1pPr marL="0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9066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98132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47198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96264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45331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94397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43463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92529" algn="l" defTabSz="84906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AD0"/>
    <a:srgbClr val="FFEC89"/>
    <a:srgbClr val="FDD8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37" autoAdjust="0"/>
  </p:normalViewPr>
  <p:slideViewPr>
    <p:cSldViewPr snapToObjects="1">
      <p:cViewPr>
        <p:scale>
          <a:sx n="66" d="100"/>
          <a:sy n="66" d="100"/>
        </p:scale>
        <p:origin x="3780" y="2364"/>
      </p:cViewPr>
      <p:guideLst>
        <p:guide orient="horz" pos="3600"/>
        <p:guide pos="5760"/>
      </p:guideLst>
    </p:cSldViewPr>
  </p:slideViewPr>
  <p:outlineViewPr>
    <p:cViewPr>
      <p:scale>
        <a:sx n="33" d="100"/>
        <a:sy n="33" d="100"/>
      </p:scale>
      <p:origin x="48" y="53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328FA-B761-4907-A17B-FCA0B742170E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FF1F-86A7-4640-A79A-8F1CD0559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1F-86A7-4640-A79A-8F1CD05592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50709"/>
            <a:ext cx="15544800" cy="24500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6477000"/>
            <a:ext cx="12801600" cy="292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9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4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9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45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9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43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92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667001"/>
            <a:ext cx="16459200" cy="75432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762000"/>
            <a:ext cx="8229600" cy="1625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762000"/>
            <a:ext cx="24384000" cy="1625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1"/>
            <a:ext cx="16459200" cy="7543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7344834"/>
            <a:ext cx="15544800" cy="2270125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844522"/>
            <a:ext cx="15544800" cy="25003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4906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981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471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962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4533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943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4346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7925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4445000"/>
            <a:ext cx="16306800" cy="1257300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4445000"/>
            <a:ext cx="16306800" cy="1257300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730"/>
            <a:ext cx="164592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558522"/>
            <a:ext cx="8080376" cy="10662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500" b="1"/>
            </a:lvl1pPr>
            <a:lvl2pPr marL="849066" indent="0">
              <a:buNone/>
              <a:defRPr sz="3700" b="1"/>
            </a:lvl2pPr>
            <a:lvl3pPr marL="1698132" indent="0">
              <a:buNone/>
              <a:defRPr sz="3300" b="1"/>
            </a:lvl3pPr>
            <a:lvl4pPr marL="2547198" indent="0">
              <a:buNone/>
              <a:defRPr sz="3000" b="1"/>
            </a:lvl4pPr>
            <a:lvl5pPr marL="3396264" indent="0">
              <a:buNone/>
              <a:defRPr sz="3000" b="1"/>
            </a:lvl5pPr>
            <a:lvl6pPr marL="4245331" indent="0">
              <a:buNone/>
              <a:defRPr sz="3000" b="1"/>
            </a:lvl6pPr>
            <a:lvl7pPr marL="5094397" indent="0">
              <a:buNone/>
              <a:defRPr sz="3000" b="1"/>
            </a:lvl7pPr>
            <a:lvl8pPr marL="5943463" indent="0">
              <a:buNone/>
              <a:defRPr sz="3000" b="1"/>
            </a:lvl8pPr>
            <a:lvl9pPr marL="6792529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624792"/>
            <a:ext cx="8080376" cy="658548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558522"/>
            <a:ext cx="8083550" cy="10662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500" b="1"/>
            </a:lvl1pPr>
            <a:lvl2pPr marL="849066" indent="0">
              <a:buNone/>
              <a:defRPr sz="3700" b="1"/>
            </a:lvl2pPr>
            <a:lvl3pPr marL="1698132" indent="0">
              <a:buNone/>
              <a:defRPr sz="3300" b="1"/>
            </a:lvl3pPr>
            <a:lvl4pPr marL="2547198" indent="0">
              <a:buNone/>
              <a:defRPr sz="3000" b="1"/>
            </a:lvl4pPr>
            <a:lvl5pPr marL="3396264" indent="0">
              <a:buNone/>
              <a:defRPr sz="3000" b="1"/>
            </a:lvl5pPr>
            <a:lvl6pPr marL="4245331" indent="0">
              <a:buNone/>
              <a:defRPr sz="3000" b="1"/>
            </a:lvl6pPr>
            <a:lvl7pPr marL="5094397" indent="0">
              <a:buNone/>
              <a:defRPr sz="3000" b="1"/>
            </a:lvl7pPr>
            <a:lvl8pPr marL="5943463" indent="0">
              <a:buNone/>
              <a:defRPr sz="3000" b="1"/>
            </a:lvl8pPr>
            <a:lvl9pPr marL="6792529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624792"/>
            <a:ext cx="8083550" cy="658548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55083"/>
            <a:ext cx="6016626" cy="1936750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55084"/>
            <a:ext cx="10223500" cy="9755188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391834"/>
            <a:ext cx="6016626" cy="7818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849066" indent="0">
              <a:buNone/>
              <a:defRPr sz="2200"/>
            </a:lvl2pPr>
            <a:lvl3pPr marL="1698132" indent="0">
              <a:buNone/>
              <a:defRPr sz="1900"/>
            </a:lvl3pPr>
            <a:lvl4pPr marL="2547198" indent="0">
              <a:buNone/>
              <a:defRPr sz="1700"/>
            </a:lvl4pPr>
            <a:lvl5pPr marL="3396264" indent="0">
              <a:buNone/>
              <a:defRPr sz="1700"/>
            </a:lvl5pPr>
            <a:lvl6pPr marL="4245331" indent="0">
              <a:buNone/>
              <a:defRPr sz="1700"/>
            </a:lvl6pPr>
            <a:lvl7pPr marL="5094397" indent="0">
              <a:buNone/>
              <a:defRPr sz="1700"/>
            </a:lvl7pPr>
            <a:lvl8pPr marL="5943463" indent="0">
              <a:buNone/>
              <a:defRPr sz="1700"/>
            </a:lvl8pPr>
            <a:lvl9pPr marL="6792529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8001000"/>
            <a:ext cx="10972800" cy="94456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021292"/>
            <a:ext cx="10972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00"/>
            </a:lvl1pPr>
            <a:lvl2pPr marL="849066" indent="0">
              <a:buNone/>
              <a:defRPr sz="5200"/>
            </a:lvl2pPr>
            <a:lvl3pPr marL="1698132" indent="0">
              <a:buNone/>
              <a:defRPr sz="4500"/>
            </a:lvl3pPr>
            <a:lvl4pPr marL="2547198" indent="0">
              <a:buNone/>
              <a:defRPr sz="3700"/>
            </a:lvl4pPr>
            <a:lvl5pPr marL="3396264" indent="0">
              <a:buNone/>
              <a:defRPr sz="3700"/>
            </a:lvl5pPr>
            <a:lvl6pPr marL="4245331" indent="0">
              <a:buNone/>
              <a:defRPr sz="3700"/>
            </a:lvl6pPr>
            <a:lvl7pPr marL="5094397" indent="0">
              <a:buNone/>
              <a:defRPr sz="3700"/>
            </a:lvl7pPr>
            <a:lvl8pPr marL="5943463" indent="0">
              <a:buNone/>
              <a:defRPr sz="3700"/>
            </a:lvl8pPr>
            <a:lvl9pPr marL="6792529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945563"/>
            <a:ext cx="10972800" cy="1341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849066" indent="0">
              <a:buNone/>
              <a:defRPr sz="2200"/>
            </a:lvl2pPr>
            <a:lvl3pPr marL="1698132" indent="0">
              <a:buNone/>
              <a:defRPr sz="1900"/>
            </a:lvl3pPr>
            <a:lvl4pPr marL="2547198" indent="0">
              <a:buNone/>
              <a:defRPr sz="1700"/>
            </a:lvl4pPr>
            <a:lvl5pPr marL="3396264" indent="0">
              <a:buNone/>
              <a:defRPr sz="1700"/>
            </a:lvl5pPr>
            <a:lvl6pPr marL="4245331" indent="0">
              <a:buNone/>
              <a:defRPr sz="1700"/>
            </a:lvl6pPr>
            <a:lvl7pPr marL="5094397" indent="0">
              <a:buNone/>
              <a:defRPr sz="1700"/>
            </a:lvl7pPr>
            <a:lvl8pPr marL="5943463" indent="0">
              <a:buNone/>
              <a:defRPr sz="1700"/>
            </a:lvl8pPr>
            <a:lvl9pPr marL="6792529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5DE5C054-CA7E-EA48-B740-04112B97756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10593917"/>
            <a:ext cx="5791200" cy="6085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10593917"/>
            <a:ext cx="4267200" cy="608542"/>
          </a:xfrm>
          <a:prstGeom prst="rect">
            <a:avLst/>
          </a:prstGeom>
        </p:spPr>
        <p:txBody>
          <a:bodyPr/>
          <a:lstStyle/>
          <a:p>
            <a:fld id="{0849A983-299C-A141-80AE-BB5EDEFD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676400"/>
          </a:xfrm>
          <a:prstGeom prst="rect">
            <a:avLst/>
          </a:prstGeom>
        </p:spPr>
        <p:txBody>
          <a:bodyPr vert="horz" lIns="169813" tIns="84907" rIns="169813" bIns="84907" rtlCol="0" anchor="ctr">
            <a:normAutofit/>
          </a:bodyPr>
          <a:lstStyle/>
          <a:p>
            <a:r>
              <a:rPr lang="en-US" dirty="0" smtClean="0"/>
              <a:t>TITLE: The title of the slide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9066" rtl="0" eaLnBrk="1" latinLnBrk="0" hangingPunct="1">
        <a:spcBef>
          <a:spcPct val="0"/>
        </a:spcBef>
        <a:buNone/>
        <a:defRPr sz="8000" b="1" i="0" kern="1200">
          <a:solidFill>
            <a:srgbClr val="FDD848"/>
          </a:solidFill>
          <a:latin typeface="Calibri"/>
          <a:ea typeface="+mj-ea"/>
          <a:cs typeface="Calibri"/>
        </a:defRPr>
      </a:lvl1pPr>
    </p:titleStyle>
    <p:bodyStyle>
      <a:lvl1pPr marL="636800" indent="-636800" algn="l" defTabSz="849066" rtl="0" eaLnBrk="1" latinLnBrk="0" hangingPunct="1">
        <a:spcBef>
          <a:spcPct val="20000"/>
        </a:spcBef>
        <a:buFont typeface="Arial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79732" indent="-530666" algn="l" defTabSz="849066" rtl="0" eaLnBrk="1" latinLnBrk="0" hangingPunct="1">
        <a:spcBef>
          <a:spcPct val="20000"/>
        </a:spcBef>
        <a:buFont typeface="Arial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22665" indent="-424533" algn="l" defTabSz="849066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71731" indent="-424533" algn="l" defTabSz="849066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20798" indent="-424533" algn="l" defTabSz="849066" rtl="0" eaLnBrk="1" latinLnBrk="0" hangingPunct="1">
        <a:spcBef>
          <a:spcPct val="20000"/>
        </a:spcBef>
        <a:buFont typeface="Arial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69864" indent="-424533" algn="l" defTabSz="84906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18930" indent="-424533" algn="l" defTabSz="84906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67996" indent="-424533" algn="l" defTabSz="84906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17062" indent="-424533" algn="l" defTabSz="84906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66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32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47198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96264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45331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94397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43463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92529" algn="l" defTabSz="84906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ripchick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1828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100000">
                      <a:srgbClr val="FDD848"/>
                    </a:gs>
                  </a:gsLst>
                  <a:lin ang="5400000"/>
                </a:gradFill>
              </a:rPr>
              <a:t>Welcome!</a:t>
            </a:r>
            <a:endParaRPr lang="en-U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100000">
                    <a:srgbClr val="FDD848"/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ILCs Stand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1"/>
            <a:ext cx="8686800" cy="7543272"/>
          </a:xfrm>
        </p:spPr>
        <p:txBody>
          <a:bodyPr lIns="169813" tIns="84907" rIns="169813" bIns="84907">
            <a:normAutofit/>
          </a:bodyPr>
          <a:lstStyle/>
          <a:p>
            <a:r>
              <a:rPr lang="en-US" dirty="0" smtClean="0"/>
              <a:t>Operates from peer-model, not social workers</a:t>
            </a:r>
          </a:p>
          <a:p>
            <a:r>
              <a:rPr lang="en-US" dirty="0" smtClean="0"/>
              <a:t>ILC staff are typically people with disabilities who ensure consumers take lead in identifying their goals.</a:t>
            </a:r>
            <a:endParaRPr lang="en-US" dirty="0"/>
          </a:p>
        </p:txBody>
      </p:sp>
      <p:pic>
        <p:nvPicPr>
          <p:cNvPr id="4" name="Picture 3" descr="ILC staff working with a person with a physical disability.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63" t="13258" r="14732"/>
          <a:stretch/>
        </p:blipFill>
        <p:spPr>
          <a:xfrm>
            <a:off x="9659731" y="3175000"/>
            <a:ext cx="8018670" cy="546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8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an ILC an ILC?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69813" tIns="84907" rIns="169813" bIns="84907">
            <a:normAutofit lnSpcReduction="10000"/>
          </a:bodyPr>
          <a:lstStyle/>
          <a:p>
            <a:r>
              <a:rPr lang="en-US" dirty="0" smtClean="0"/>
              <a:t>The Four Core </a:t>
            </a:r>
            <a:r>
              <a:rPr lang="en-US" dirty="0"/>
              <a:t>services</a:t>
            </a:r>
          </a:p>
          <a:p>
            <a:pPr lvl="1"/>
            <a:r>
              <a:rPr lang="en-US" dirty="0"/>
              <a:t>Information and Referral</a:t>
            </a:r>
          </a:p>
          <a:p>
            <a:pPr lvl="1"/>
            <a:r>
              <a:rPr lang="en-US" dirty="0" smtClean="0"/>
              <a:t>Peer </a:t>
            </a:r>
            <a:r>
              <a:rPr lang="en-US" dirty="0"/>
              <a:t>support</a:t>
            </a:r>
          </a:p>
          <a:p>
            <a:pPr lvl="1"/>
            <a:r>
              <a:rPr lang="en-US" dirty="0" smtClean="0"/>
              <a:t>Independent </a:t>
            </a:r>
            <a:r>
              <a:rPr lang="en-US" dirty="0"/>
              <a:t>Living Skills training</a:t>
            </a:r>
          </a:p>
          <a:p>
            <a:pPr lvl="1"/>
            <a:r>
              <a:rPr lang="en-US" dirty="0" smtClean="0"/>
              <a:t>Systems Advocacy</a:t>
            </a:r>
            <a:endParaRPr lang="en-US" dirty="0"/>
          </a:p>
          <a:p>
            <a:r>
              <a:rPr lang="en-US" dirty="0" smtClean="0"/>
              <a:t>Additional core services</a:t>
            </a:r>
          </a:p>
          <a:p>
            <a:pPr lvl="1"/>
            <a:r>
              <a:rPr lang="en-US" dirty="0" smtClean="0"/>
              <a:t>Housing </a:t>
            </a:r>
            <a:r>
              <a:rPr lang="en-US" dirty="0"/>
              <a:t>Referral (CA only)</a:t>
            </a:r>
          </a:p>
          <a:p>
            <a:pPr lvl="1"/>
            <a:r>
              <a:rPr lang="en-US" dirty="0"/>
              <a:t>Personal Care Attendant Referral (CA only)</a:t>
            </a:r>
          </a:p>
        </p:txBody>
      </p:sp>
    </p:spTree>
    <p:extLst>
      <p:ext uri="{BB962C8B-B14F-4D97-AF65-F5344CB8AC3E}">
        <p14:creationId xmlns="" xmlns:p14="http://schemas.microsoft.com/office/powerpoint/2010/main" val="32629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to be an ILC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69813" tIns="84907" rIns="169813" bIns="84907"/>
          <a:lstStyle/>
          <a:p>
            <a:r>
              <a:rPr lang="en-US" dirty="0"/>
              <a:t>the Board of Directors must be 51% persons with significant disabilities,</a:t>
            </a:r>
          </a:p>
          <a:p>
            <a:r>
              <a:rPr lang="en-US" dirty="0"/>
              <a:t>the majority of decision makers in the organization must be persons with disabilities,</a:t>
            </a:r>
          </a:p>
          <a:p>
            <a:r>
              <a:rPr lang="en-US" dirty="0"/>
              <a:t>consumer control philosophy must be operationalized in all </a:t>
            </a:r>
            <a:r>
              <a:rPr lang="en-US" dirty="0" smtClean="0"/>
              <a:t>facets,</a:t>
            </a:r>
            <a:endParaRPr lang="en-US" dirty="0"/>
          </a:p>
          <a:p>
            <a:r>
              <a:rPr lang="en-US" dirty="0"/>
              <a:t>specific core services must be provided.</a:t>
            </a:r>
          </a:p>
        </p:txBody>
      </p:sp>
    </p:spTree>
    <p:extLst>
      <p:ext uri="{BB962C8B-B14F-4D97-AF65-F5344CB8AC3E}">
        <p14:creationId xmlns="" xmlns:p14="http://schemas.microsoft.com/office/powerpoint/2010/main" val="41324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an ILC do for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1"/>
            <a:ext cx="11277600" cy="7543272"/>
          </a:xfrm>
        </p:spPr>
        <p:txBody>
          <a:bodyPr lIns="169813" tIns="84907" rIns="169813" bIns="84907">
            <a:normAutofit/>
          </a:bodyPr>
          <a:lstStyle/>
          <a:p>
            <a:r>
              <a:rPr lang="en-US" dirty="0" smtClean="0"/>
              <a:t>Call them and ask</a:t>
            </a:r>
          </a:p>
          <a:p>
            <a:r>
              <a:rPr lang="en-US" dirty="0" smtClean="0"/>
              <a:t>Provide a positive environment for people of all disabilities</a:t>
            </a:r>
          </a:p>
          <a:p>
            <a:r>
              <a:rPr lang="en-US" dirty="0" smtClean="0"/>
              <a:t>Offer guidance and resources for reaching your goals.</a:t>
            </a:r>
          </a:p>
          <a:p>
            <a:r>
              <a:rPr lang="en-US" dirty="0" smtClean="0"/>
              <a:t>Additional services</a:t>
            </a:r>
            <a:endParaRPr lang="en-US" dirty="0"/>
          </a:p>
        </p:txBody>
      </p:sp>
      <p:pic>
        <p:nvPicPr>
          <p:cNvPr id="4" name="Picture 3" descr="Keep Calm.  Ask for Peer Support.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3048001"/>
            <a:ext cx="3924300" cy="3889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88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For An ILC?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69813" tIns="84907" rIns="169813" bIns="84907">
            <a:normAutofit/>
          </a:bodyPr>
          <a:lstStyle/>
          <a:p>
            <a:r>
              <a:rPr lang="en-US" dirty="0" smtClean="0"/>
              <a:t>Join youth program and take leadership role.</a:t>
            </a:r>
          </a:p>
          <a:p>
            <a:r>
              <a:rPr lang="en-US" dirty="0" smtClean="0"/>
              <a:t>Start youth program.</a:t>
            </a:r>
          </a:p>
          <a:p>
            <a:r>
              <a:rPr lang="en-US" dirty="0" smtClean="0"/>
              <a:t>Intern about something your passionate about or want to develop a skill.</a:t>
            </a:r>
          </a:p>
          <a:p>
            <a:r>
              <a:rPr lang="en-US" dirty="0" smtClean="0"/>
              <a:t>Blog for the ILC!</a:t>
            </a:r>
          </a:p>
          <a:p>
            <a:endParaRPr lang="en-US" dirty="0"/>
          </a:p>
        </p:txBody>
      </p:sp>
      <p:pic>
        <p:nvPicPr>
          <p:cNvPr id="4" name="Picture 3" descr="Logo of Youth Leadership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99"/>
          <a:stretch/>
        </p:blipFill>
        <p:spPr>
          <a:xfrm>
            <a:off x="13258801" y="8128000"/>
            <a:ext cx="4245746" cy="1502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2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You Do For An ILC?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69813" tIns="84907" rIns="169813" bIns="84907">
            <a:normAutofit/>
          </a:bodyPr>
          <a:lstStyle/>
          <a:p>
            <a:r>
              <a:rPr lang="en-US" dirty="0" smtClean="0"/>
              <a:t>Meet </a:t>
            </a:r>
            <a:r>
              <a:rPr lang="en-US" dirty="0"/>
              <a:t>with leadership about how they can support youth leadership. </a:t>
            </a:r>
          </a:p>
          <a:p>
            <a:r>
              <a:rPr lang="en-US" dirty="0"/>
              <a:t>Help do outreach to you.</a:t>
            </a:r>
          </a:p>
          <a:p>
            <a:r>
              <a:rPr lang="en-US" dirty="0"/>
              <a:t>Invite your friends to get active.</a:t>
            </a:r>
          </a:p>
          <a:p>
            <a:r>
              <a:rPr lang="en-US" dirty="0"/>
              <a:t>Attend ILC events, like fundraisers.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 of Youth Leadership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99"/>
          <a:stretch/>
        </p:blipFill>
        <p:spPr>
          <a:xfrm>
            <a:off x="13258801" y="8233540"/>
            <a:ext cx="4245746" cy="1502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0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End.  Thanks for Participating!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Disability Pride and Culture: The Independent Living Philosophy and History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Presentation by </a:t>
            </a:r>
            <a:br>
              <a:rPr lang="en-US" sz="6000" dirty="0" smtClean="0"/>
            </a:br>
            <a:r>
              <a:rPr lang="en-US" sz="6000" b="1" dirty="0" smtClean="0"/>
              <a:t>Derek Zarda</a:t>
            </a:r>
            <a:r>
              <a:rPr lang="en-US" sz="6000" dirty="0" smtClean="0"/>
              <a:t>, Assistive Technology Educator,</a:t>
            </a:r>
          </a:p>
          <a:p>
            <a:r>
              <a:rPr lang="en-US" sz="6000" dirty="0" smtClean="0"/>
              <a:t>Independent Living Resource Center San Francisco</a:t>
            </a:r>
          </a:p>
          <a:p>
            <a:endParaRPr lang="en-US" sz="6000" dirty="0" smtClean="0"/>
          </a:p>
          <a:p>
            <a:r>
              <a:rPr lang="en-US" sz="6000" b="1" dirty="0" smtClean="0"/>
              <a:t>Stacy Milbern</a:t>
            </a:r>
            <a:r>
              <a:rPr lang="en-US" sz="6000" dirty="0" smtClean="0"/>
              <a:t>, Program Manager</a:t>
            </a:r>
          </a:p>
          <a:p>
            <a:r>
              <a:rPr lang="en-US" sz="6000" dirty="0" smtClean="0"/>
              <a:t>Center for Independent Living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13001"/>
            <a:ext cx="16459200" cy="7543272"/>
          </a:xfrm>
        </p:spPr>
        <p:txBody>
          <a:bodyPr lIns="169813" tIns="84907" rIns="169813" bIns="84907">
            <a:noAutofit/>
          </a:bodyPr>
          <a:lstStyle/>
          <a:p>
            <a:r>
              <a:rPr lang="en-US" sz="4500" b="1" dirty="0"/>
              <a:t>Stacey</a:t>
            </a:r>
            <a:r>
              <a:rPr lang="en-US" sz="4500" dirty="0"/>
              <a:t> </a:t>
            </a:r>
            <a:r>
              <a:rPr lang="en-US" sz="4500" b="1" dirty="0" smtClean="0"/>
              <a:t>Milbern</a:t>
            </a:r>
            <a:r>
              <a:rPr lang="en-US" sz="4500" dirty="0" smtClean="0"/>
              <a:t> is the Program Manager for Center for Independent Living in Berkeley.  She started out as </a:t>
            </a:r>
            <a:r>
              <a:rPr lang="en-US" sz="4500" dirty="0"/>
              <a:t>a youth organizer who </a:t>
            </a:r>
            <a:r>
              <a:rPr lang="en-US" sz="4500" dirty="0" smtClean="0"/>
              <a:t>had been </a:t>
            </a:r>
            <a:r>
              <a:rPr lang="en-US" sz="4500" dirty="0"/>
              <a:t>working in the youth arm of the Disability Rights Movement since high school. </a:t>
            </a:r>
            <a:r>
              <a:rPr lang="en-US" sz="4500" dirty="0" smtClean="0"/>
              <a:t>She </a:t>
            </a:r>
            <a:r>
              <a:rPr lang="en-US" sz="4500" dirty="0"/>
              <a:t>is involved with youth activism and women of color media making. She is also a regular blogger on </a:t>
            </a:r>
            <a:r>
              <a:rPr lang="en-US" sz="4500" dirty="0" err="1" smtClean="0">
                <a:hlinkClick r:id="rId3" tooltip="http://blog.cripchick.com/"/>
              </a:rPr>
              <a:t>cripchick</a:t>
            </a:r>
            <a:r>
              <a:rPr lang="en-US" sz="45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4500" b="1" dirty="0" smtClean="0"/>
              <a:t>Derek </a:t>
            </a:r>
            <a:r>
              <a:rPr lang="en-US" sz="4500" b="1" dirty="0" err="1" smtClean="0"/>
              <a:t>Zarda</a:t>
            </a:r>
            <a:r>
              <a:rPr lang="en-US" sz="4500" dirty="0" smtClean="0"/>
              <a:t> is the </a:t>
            </a:r>
            <a:r>
              <a:rPr lang="en-US" sz="4500" dirty="0" err="1" smtClean="0"/>
              <a:t>Assitive</a:t>
            </a:r>
            <a:r>
              <a:rPr lang="en-US" sz="4500" dirty="0" smtClean="0"/>
              <a:t> Technology Educator for Independent Living Resource Center San Francisco. He started advocating as a youth with a disability in high school, and  co-founding the first disability advocacy student group in college. He enjoys teaching independent living skills to youth in local high schools and serving on the Mayor’s Disability Council.</a:t>
            </a:r>
            <a:endParaRPr lang="en-US" sz="4500" dirty="0"/>
          </a:p>
        </p:txBody>
      </p:sp>
    </p:spTree>
    <p:extLst>
      <p:ext uri="{BB962C8B-B14F-4D97-AF65-F5344CB8AC3E}">
        <p14:creationId xmlns="" xmlns:p14="http://schemas.microsoft.com/office/powerpoint/2010/main" val="30464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69813" tIns="84907" rIns="169813" bIns="84907"/>
          <a:lstStyle/>
          <a:p>
            <a:r>
              <a:rPr lang="en-US" dirty="0" smtClean="0"/>
              <a:t>Explore the history of the Independent Living Movement</a:t>
            </a:r>
          </a:p>
          <a:p>
            <a:r>
              <a:rPr lang="en-US" dirty="0" smtClean="0"/>
              <a:t>Learn about the role of the Independent Living Center in your community.</a:t>
            </a:r>
          </a:p>
          <a:p>
            <a:r>
              <a:rPr lang="en-US" dirty="0" smtClean="0"/>
              <a:t>Discuss what your local Independent Living Center can do for you.</a:t>
            </a:r>
          </a:p>
          <a:p>
            <a:r>
              <a:rPr lang="en-US" dirty="0" smtClean="0"/>
              <a:t>Learn how you can get involved in your Independent Living Center.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82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Roberts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40001"/>
            <a:ext cx="7924800" cy="7670272"/>
          </a:xfrm>
        </p:spPr>
        <p:txBody>
          <a:bodyPr lIns="169813" tIns="84907" rIns="169813" bIns="84907">
            <a:normAutofit/>
          </a:bodyPr>
          <a:lstStyle/>
          <a:p>
            <a:r>
              <a:rPr lang="en-US" sz="5200" dirty="0" smtClean="0"/>
              <a:t>Known as the Father of the Independent Living Movement for people with disabilities.</a:t>
            </a:r>
            <a:br>
              <a:rPr lang="en-US" sz="5200" dirty="0" smtClean="0"/>
            </a:br>
            <a:endParaRPr lang="en-US" sz="5200" dirty="0" smtClean="0"/>
          </a:p>
          <a:p>
            <a:r>
              <a:rPr lang="en-US" sz="5200" dirty="0" smtClean="0"/>
              <a:t>In 2010, legislature was passed in California to mark Jan. 23 as a celebration of Ed Roberts.</a:t>
            </a:r>
            <a:endParaRPr lang="en-US" sz="5200" dirty="0"/>
          </a:p>
        </p:txBody>
      </p:sp>
      <p:pic>
        <p:nvPicPr>
          <p:cNvPr id="4" name="Picture 3" descr="Ed Robert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2" y="2412999"/>
            <a:ext cx="6372640" cy="834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89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69813" tIns="84907" rIns="169813" bIns="84907"/>
          <a:lstStyle/>
          <a:p>
            <a:r>
              <a:rPr lang="en-US" dirty="0" smtClean="0"/>
              <a:t>People with disabilities throughout history have been defined as objects of shame, fear, pity or ridicule.</a:t>
            </a:r>
          </a:p>
          <a:p>
            <a:r>
              <a:rPr lang="en-US" dirty="0" smtClean="0"/>
              <a:t>Americans with disabilities have been kept in back rooms, or even incarcerated in state institutions and nursing homes.</a:t>
            </a:r>
          </a:p>
          <a:p>
            <a:r>
              <a:rPr lang="en-US" dirty="0" smtClean="0"/>
              <a:t>Community based living seems obvious to some, but is still very controversial.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13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40001"/>
            <a:ext cx="7924800" cy="7670272"/>
          </a:xfrm>
        </p:spPr>
        <p:txBody>
          <a:bodyPr lIns="169813" tIns="84907" rIns="169813" bIns="84907">
            <a:normAutofit fontScale="92500" lnSpcReduction="20000"/>
          </a:bodyPr>
          <a:lstStyle/>
          <a:p>
            <a:r>
              <a:rPr lang="en-US" dirty="0" smtClean="0"/>
              <a:t>As recently as 1979, it was legal for some state governments to sterilize disabled people against their will.</a:t>
            </a:r>
          </a:p>
          <a:p>
            <a:r>
              <a:rPr lang="en-US" dirty="0" smtClean="0"/>
              <a:t>Other laws prohibit(</a:t>
            </a:r>
            <a:r>
              <a:rPr lang="en-US" dirty="0" err="1" smtClean="0"/>
              <a:t>ed</a:t>
            </a:r>
            <a:r>
              <a:rPr lang="en-US" dirty="0" smtClean="0"/>
              <a:t>) people with certain disabilities from marrying, or even from appearing in public.</a:t>
            </a:r>
            <a:endParaRPr lang="en-US" dirty="0"/>
          </a:p>
        </p:txBody>
      </p:sp>
      <p:pic>
        <p:nvPicPr>
          <p:cNvPr id="4" name="Picture 3" descr="Poster board saying &quot;Some people are born to be a burden on the rest.&quot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794000"/>
            <a:ext cx="8789894" cy="469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945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IL Philosophy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69813" tIns="84907" rIns="169813" bIns="84907"/>
          <a:lstStyle/>
          <a:p>
            <a:r>
              <a:rPr lang="en-US" dirty="0" smtClean="0"/>
              <a:t>Everyone deserves the right to have self determination and exercise choice.</a:t>
            </a:r>
          </a:p>
          <a:p>
            <a:r>
              <a:rPr lang="en-US" dirty="0" smtClean="0"/>
              <a:t>Social Model </a:t>
            </a:r>
          </a:p>
          <a:p>
            <a:r>
              <a:rPr lang="en-US" dirty="0" smtClean="0"/>
              <a:t>There is value in peer to peer interactions. We are not social workers!</a:t>
            </a:r>
          </a:p>
          <a:p>
            <a:r>
              <a:rPr lang="en-US" dirty="0" smtClean="0"/>
              <a:t>At the same time, people with disabilities can be professionals.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eelchai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8427280"/>
            <a:ext cx="6743700" cy="243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64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Living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1"/>
            <a:ext cx="9601200" cy="7543272"/>
          </a:xfrm>
        </p:spPr>
        <p:txBody>
          <a:bodyPr lIns="169813" tIns="84907" rIns="169813" bIns="84907">
            <a:normAutofit fontScale="92500"/>
          </a:bodyPr>
          <a:lstStyle/>
          <a:p>
            <a:r>
              <a:rPr lang="en-US" dirty="0" smtClean="0"/>
              <a:t>Begun in the early 1960s by UC Berkeley students</a:t>
            </a:r>
          </a:p>
          <a:p>
            <a:r>
              <a:rPr lang="en-US" dirty="0" smtClean="0"/>
              <a:t>CIL was the first organization where people with disabilities could advocate for themselves and find ways to live independently in the community.</a:t>
            </a:r>
            <a:endParaRPr lang="en-US" dirty="0"/>
          </a:p>
        </p:txBody>
      </p:sp>
      <p:pic>
        <p:nvPicPr>
          <p:cNvPr id="4" name="Picture 3" descr="Herb Willsmore and Ed Robert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782455"/>
            <a:ext cx="6267296" cy="584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ITLE" val="Welcome YO! Disabled and Prou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Logo of Youth Leadership"/>
  <p:tag name="ALT_NULL" val="0"/>
  <p:tag name="LONGDESC_NUL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Ed Roberts"/>
  <p:tag name="ALT_NULL" val="0"/>
  <p:tag name="LONGDESC_NUL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ITLE" val="Continued Historical Con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Poster board saying &quot;Some people are born to be a burden on the rest.&quot;"/>
  <p:tag name="ALT_NULL" val="0"/>
  <p:tag name="LONGDESC_NUL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Wheelchair"/>
  <p:tag name="ALT_NULL" val="0"/>
  <p:tag name="LONGDESC_NUL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Herb Willsmore and Ed Roberts"/>
  <p:tag name="ALT_NULL" val="0"/>
  <p:tag name="LONGDESC_NUL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ILC staff working with a person with a physical disability."/>
  <p:tag name="ALT_NULL" val="0"/>
  <p:tag name="LONGDESC_NUL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Keep Calm.  Ask for Peer Support."/>
  <p:tag name="ALT_NULL" val="0"/>
  <p:tag name="LONGDESC_NUL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Logo of Youth Leadership"/>
  <p:tag name="ALT_NULL" val="0"/>
  <p:tag name="LONGDESC_NULL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636</Words>
  <Application>Microsoft Office PowerPoint</Application>
  <PresentationFormat>Custom</PresentationFormat>
  <Paragraphs>85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Disability Pride and Culture: The Independent Living Philosophy and History</vt:lpstr>
      <vt:lpstr>Today’s Presenters</vt:lpstr>
      <vt:lpstr>Webinar Overview</vt:lpstr>
      <vt:lpstr>Ed Roberts Day</vt:lpstr>
      <vt:lpstr>Historical Context</vt:lpstr>
      <vt:lpstr>Historical Context</vt:lpstr>
      <vt:lpstr>What does the IL Philosophy mean?</vt:lpstr>
      <vt:lpstr>Independent Living Movement</vt:lpstr>
      <vt:lpstr>What Makes ILCs Stand Out</vt:lpstr>
      <vt:lpstr>What Makes an ILC an ILC?</vt:lpstr>
      <vt:lpstr>Requirements to be an ILC</vt:lpstr>
      <vt:lpstr>What Can an ILC do for you? </vt:lpstr>
      <vt:lpstr>What Can You Do For An ILC?</vt:lpstr>
      <vt:lpstr>What Can You Do For An ILC? (cont.)</vt:lpstr>
      <vt:lpstr>Q &amp; A Time!</vt:lpstr>
      <vt:lpstr>The End.  Thanks for Participating!</vt:lpstr>
    </vt:vector>
  </TitlesOfParts>
  <Company>Gang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Morato</dc:creator>
  <cp:lastModifiedBy>Rosemarie</cp:lastModifiedBy>
  <cp:revision>11</cp:revision>
  <dcterms:created xsi:type="dcterms:W3CDTF">2010-11-02T21:17:56Z</dcterms:created>
  <dcterms:modified xsi:type="dcterms:W3CDTF">2014-01-29T16:13:55Z</dcterms:modified>
</cp:coreProperties>
</file>